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9" r:id="rId4"/>
  </p:sldIdLst>
  <p:sldSz cx="12192000" cy="6858000"/>
  <p:notesSz cx="6735763" cy="9866313"/>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Щиголь Тетяна Влодимирівна" initials="ЩТВ"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7EDE7"/>
    <a:srgbClr val="5E8C70"/>
    <a:srgbClr val="395544"/>
    <a:srgbClr val="BCD2C4"/>
    <a:srgbClr val="81AB8D"/>
    <a:srgbClr val="588269"/>
    <a:srgbClr val="000000"/>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17" d="100"/>
          <a:sy n="117" d="100"/>
        </p:scale>
        <p:origin x="-240"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D2C12B4-6046-4706-8300-FE21BC9743FB}"/>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xmlns="" id="{DF75173A-E3A0-4FE2-BFC5-FEAD0B2F70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xmlns="" id="{3042E83D-F38D-438E-8A39-77C884205132}"/>
              </a:ext>
            </a:extLst>
          </p:cNvPr>
          <p:cNvSpPr>
            <a:spLocks noGrp="1"/>
          </p:cNvSpPr>
          <p:nvPr>
            <p:ph type="dt" sz="half" idx="10"/>
          </p:nvPr>
        </p:nvSpPr>
        <p:spPr/>
        <p:txBody>
          <a:bodyPr/>
          <a:lstStyle/>
          <a:p>
            <a:fld id="{1FEB163A-D7B9-47D4-92B9-E588978256ED}" type="datetimeFigureOut">
              <a:rPr lang="uk-UA" smtClean="0"/>
              <a:t>19.06.2025</a:t>
            </a:fld>
            <a:endParaRPr lang="uk-UA"/>
          </a:p>
        </p:txBody>
      </p:sp>
      <p:sp>
        <p:nvSpPr>
          <p:cNvPr id="5" name="Місце для нижнього колонтитула 4">
            <a:extLst>
              <a:ext uri="{FF2B5EF4-FFF2-40B4-BE49-F238E27FC236}">
                <a16:creationId xmlns:a16="http://schemas.microsoft.com/office/drawing/2014/main" xmlns="" id="{0686FD58-01E4-4FDD-9713-DFA86B8B9038}"/>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xmlns="" id="{BAFB119C-206E-417A-8C75-143632526E12}"/>
              </a:ext>
            </a:extLst>
          </p:cNvPr>
          <p:cNvSpPr>
            <a:spLocks noGrp="1"/>
          </p:cNvSpPr>
          <p:nvPr>
            <p:ph type="sldNum" sz="quarter" idx="12"/>
          </p:nvPr>
        </p:nvSpPr>
        <p:spPr/>
        <p:txBody>
          <a:bodyPr/>
          <a:lstStyle/>
          <a:p>
            <a:fld id="{0620CC8F-5A6E-45A4-B62D-026F1230BD4C}" type="slidenum">
              <a:rPr lang="uk-UA" smtClean="0"/>
              <a:t>‹#›</a:t>
            </a:fld>
            <a:endParaRPr lang="uk-UA"/>
          </a:p>
        </p:txBody>
      </p:sp>
    </p:spTree>
    <p:extLst>
      <p:ext uri="{BB962C8B-B14F-4D97-AF65-F5344CB8AC3E}">
        <p14:creationId xmlns:p14="http://schemas.microsoft.com/office/powerpoint/2010/main" val="231791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2B002BC-381F-43DF-A4C7-2AD6AB4BF7EE}"/>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xmlns="" id="{7D9BF02E-7A3F-4BB9-9C58-6E1EFB0179FF}"/>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xmlns="" id="{009F582E-7CF6-4167-9FF7-5FE91E0ECFC0}"/>
              </a:ext>
            </a:extLst>
          </p:cNvPr>
          <p:cNvSpPr>
            <a:spLocks noGrp="1"/>
          </p:cNvSpPr>
          <p:nvPr>
            <p:ph type="dt" sz="half" idx="10"/>
          </p:nvPr>
        </p:nvSpPr>
        <p:spPr/>
        <p:txBody>
          <a:bodyPr/>
          <a:lstStyle/>
          <a:p>
            <a:fld id="{1FEB163A-D7B9-47D4-92B9-E588978256ED}" type="datetimeFigureOut">
              <a:rPr lang="uk-UA" smtClean="0"/>
              <a:t>19.06.2025</a:t>
            </a:fld>
            <a:endParaRPr lang="uk-UA"/>
          </a:p>
        </p:txBody>
      </p:sp>
      <p:sp>
        <p:nvSpPr>
          <p:cNvPr id="5" name="Місце для нижнього колонтитула 4">
            <a:extLst>
              <a:ext uri="{FF2B5EF4-FFF2-40B4-BE49-F238E27FC236}">
                <a16:creationId xmlns:a16="http://schemas.microsoft.com/office/drawing/2014/main" xmlns="" id="{ECBFF101-6BF3-4045-BB77-30594C36E39C}"/>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xmlns="" id="{6054C73E-F13D-4430-A2EE-919D2D8E5BB1}"/>
              </a:ext>
            </a:extLst>
          </p:cNvPr>
          <p:cNvSpPr>
            <a:spLocks noGrp="1"/>
          </p:cNvSpPr>
          <p:nvPr>
            <p:ph type="sldNum" sz="quarter" idx="12"/>
          </p:nvPr>
        </p:nvSpPr>
        <p:spPr/>
        <p:txBody>
          <a:bodyPr/>
          <a:lstStyle/>
          <a:p>
            <a:fld id="{0620CC8F-5A6E-45A4-B62D-026F1230BD4C}" type="slidenum">
              <a:rPr lang="uk-UA" smtClean="0"/>
              <a:t>‹#›</a:t>
            </a:fld>
            <a:endParaRPr lang="uk-UA"/>
          </a:p>
        </p:txBody>
      </p:sp>
    </p:spTree>
    <p:extLst>
      <p:ext uri="{BB962C8B-B14F-4D97-AF65-F5344CB8AC3E}">
        <p14:creationId xmlns:p14="http://schemas.microsoft.com/office/powerpoint/2010/main" val="2601855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xmlns="" id="{F5771701-D5E2-4C4C-BC66-DC3C01E3972A}"/>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xmlns="" id="{0F6663C0-2165-4F92-B8B8-F36F4A4F9B26}"/>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xmlns="" id="{2F3BFE25-23F5-43E1-A1E0-A3F57560A32A}"/>
              </a:ext>
            </a:extLst>
          </p:cNvPr>
          <p:cNvSpPr>
            <a:spLocks noGrp="1"/>
          </p:cNvSpPr>
          <p:nvPr>
            <p:ph type="dt" sz="half" idx="10"/>
          </p:nvPr>
        </p:nvSpPr>
        <p:spPr/>
        <p:txBody>
          <a:bodyPr/>
          <a:lstStyle/>
          <a:p>
            <a:fld id="{1FEB163A-D7B9-47D4-92B9-E588978256ED}" type="datetimeFigureOut">
              <a:rPr lang="uk-UA" smtClean="0"/>
              <a:t>19.06.2025</a:t>
            </a:fld>
            <a:endParaRPr lang="uk-UA"/>
          </a:p>
        </p:txBody>
      </p:sp>
      <p:sp>
        <p:nvSpPr>
          <p:cNvPr id="5" name="Місце для нижнього колонтитула 4">
            <a:extLst>
              <a:ext uri="{FF2B5EF4-FFF2-40B4-BE49-F238E27FC236}">
                <a16:creationId xmlns:a16="http://schemas.microsoft.com/office/drawing/2014/main" xmlns="" id="{D729A1BB-A6CE-453D-B341-C118154B586A}"/>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xmlns="" id="{555BCDDD-6690-425E-918B-2A6F8A3B152F}"/>
              </a:ext>
            </a:extLst>
          </p:cNvPr>
          <p:cNvSpPr>
            <a:spLocks noGrp="1"/>
          </p:cNvSpPr>
          <p:nvPr>
            <p:ph type="sldNum" sz="quarter" idx="12"/>
          </p:nvPr>
        </p:nvSpPr>
        <p:spPr/>
        <p:txBody>
          <a:bodyPr/>
          <a:lstStyle/>
          <a:p>
            <a:fld id="{0620CC8F-5A6E-45A4-B62D-026F1230BD4C}" type="slidenum">
              <a:rPr lang="uk-UA" smtClean="0"/>
              <a:t>‹#›</a:t>
            </a:fld>
            <a:endParaRPr lang="uk-UA"/>
          </a:p>
        </p:txBody>
      </p:sp>
    </p:spTree>
    <p:extLst>
      <p:ext uri="{BB962C8B-B14F-4D97-AF65-F5344CB8AC3E}">
        <p14:creationId xmlns:p14="http://schemas.microsoft.com/office/powerpoint/2010/main" val="114922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5FEDF3F-DC64-46C4-A94B-51E49CB0EB83}"/>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xmlns="" id="{C1CD4F4E-ACC1-4E50-ABFE-D47197FA5148}"/>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xmlns="" id="{B2B4EBA1-0095-4FCB-B386-E791A9F1CD05}"/>
              </a:ext>
            </a:extLst>
          </p:cNvPr>
          <p:cNvSpPr>
            <a:spLocks noGrp="1"/>
          </p:cNvSpPr>
          <p:nvPr>
            <p:ph type="dt" sz="half" idx="10"/>
          </p:nvPr>
        </p:nvSpPr>
        <p:spPr/>
        <p:txBody>
          <a:bodyPr/>
          <a:lstStyle/>
          <a:p>
            <a:fld id="{1FEB163A-D7B9-47D4-92B9-E588978256ED}" type="datetimeFigureOut">
              <a:rPr lang="uk-UA" smtClean="0"/>
              <a:t>19.06.2025</a:t>
            </a:fld>
            <a:endParaRPr lang="uk-UA"/>
          </a:p>
        </p:txBody>
      </p:sp>
      <p:sp>
        <p:nvSpPr>
          <p:cNvPr id="5" name="Місце для нижнього колонтитула 4">
            <a:extLst>
              <a:ext uri="{FF2B5EF4-FFF2-40B4-BE49-F238E27FC236}">
                <a16:creationId xmlns:a16="http://schemas.microsoft.com/office/drawing/2014/main" xmlns="" id="{75E6CD57-23C2-4869-833E-0CD002ACFB97}"/>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xmlns="" id="{A8483B63-E39A-4ACF-AFEF-AC4F1ADE5074}"/>
              </a:ext>
            </a:extLst>
          </p:cNvPr>
          <p:cNvSpPr>
            <a:spLocks noGrp="1"/>
          </p:cNvSpPr>
          <p:nvPr>
            <p:ph type="sldNum" sz="quarter" idx="12"/>
          </p:nvPr>
        </p:nvSpPr>
        <p:spPr/>
        <p:txBody>
          <a:bodyPr/>
          <a:lstStyle/>
          <a:p>
            <a:fld id="{0620CC8F-5A6E-45A4-B62D-026F1230BD4C}" type="slidenum">
              <a:rPr lang="uk-UA" smtClean="0"/>
              <a:t>‹#›</a:t>
            </a:fld>
            <a:endParaRPr lang="uk-UA"/>
          </a:p>
        </p:txBody>
      </p:sp>
    </p:spTree>
    <p:extLst>
      <p:ext uri="{BB962C8B-B14F-4D97-AF65-F5344CB8AC3E}">
        <p14:creationId xmlns:p14="http://schemas.microsoft.com/office/powerpoint/2010/main" val="153748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92ADDA7-B604-4324-87C1-8B2424A5EC9E}"/>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xmlns="" id="{CD6753EB-A25F-4A1C-BA9B-5F728AB7A8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xmlns="" id="{89E3B2EF-A6E8-410C-9F3C-BE385739AEF5}"/>
              </a:ext>
            </a:extLst>
          </p:cNvPr>
          <p:cNvSpPr>
            <a:spLocks noGrp="1"/>
          </p:cNvSpPr>
          <p:nvPr>
            <p:ph type="dt" sz="half" idx="10"/>
          </p:nvPr>
        </p:nvSpPr>
        <p:spPr/>
        <p:txBody>
          <a:bodyPr/>
          <a:lstStyle/>
          <a:p>
            <a:fld id="{1FEB163A-D7B9-47D4-92B9-E588978256ED}" type="datetimeFigureOut">
              <a:rPr lang="uk-UA" smtClean="0"/>
              <a:t>19.06.2025</a:t>
            </a:fld>
            <a:endParaRPr lang="uk-UA"/>
          </a:p>
        </p:txBody>
      </p:sp>
      <p:sp>
        <p:nvSpPr>
          <p:cNvPr id="5" name="Місце для нижнього колонтитула 4">
            <a:extLst>
              <a:ext uri="{FF2B5EF4-FFF2-40B4-BE49-F238E27FC236}">
                <a16:creationId xmlns:a16="http://schemas.microsoft.com/office/drawing/2014/main" xmlns="" id="{DFC6DD70-A97B-4A28-81BB-D0835742AECA}"/>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xmlns="" id="{DED4EF66-17F4-4707-B9EA-8DE088632DFE}"/>
              </a:ext>
            </a:extLst>
          </p:cNvPr>
          <p:cNvSpPr>
            <a:spLocks noGrp="1"/>
          </p:cNvSpPr>
          <p:nvPr>
            <p:ph type="sldNum" sz="quarter" idx="12"/>
          </p:nvPr>
        </p:nvSpPr>
        <p:spPr/>
        <p:txBody>
          <a:bodyPr/>
          <a:lstStyle/>
          <a:p>
            <a:fld id="{0620CC8F-5A6E-45A4-B62D-026F1230BD4C}" type="slidenum">
              <a:rPr lang="uk-UA" smtClean="0"/>
              <a:t>‹#›</a:t>
            </a:fld>
            <a:endParaRPr lang="uk-UA"/>
          </a:p>
        </p:txBody>
      </p:sp>
    </p:spTree>
    <p:extLst>
      <p:ext uri="{BB962C8B-B14F-4D97-AF65-F5344CB8AC3E}">
        <p14:creationId xmlns:p14="http://schemas.microsoft.com/office/powerpoint/2010/main" val="3346021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0B27FDE-D8AE-44C4-8D6A-23E57EBE8730}"/>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xmlns="" id="{C4677438-D2E0-469F-8689-5B2F09A31232}"/>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xmlns="" id="{F40E7146-8865-4BBD-A522-08C633278444}"/>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xmlns="" id="{2953A01D-FDBA-42D9-93C7-69667550ACE3}"/>
              </a:ext>
            </a:extLst>
          </p:cNvPr>
          <p:cNvSpPr>
            <a:spLocks noGrp="1"/>
          </p:cNvSpPr>
          <p:nvPr>
            <p:ph type="dt" sz="half" idx="10"/>
          </p:nvPr>
        </p:nvSpPr>
        <p:spPr/>
        <p:txBody>
          <a:bodyPr/>
          <a:lstStyle/>
          <a:p>
            <a:fld id="{1FEB163A-D7B9-47D4-92B9-E588978256ED}" type="datetimeFigureOut">
              <a:rPr lang="uk-UA" smtClean="0"/>
              <a:t>19.06.2025</a:t>
            </a:fld>
            <a:endParaRPr lang="uk-UA"/>
          </a:p>
        </p:txBody>
      </p:sp>
      <p:sp>
        <p:nvSpPr>
          <p:cNvPr id="6" name="Місце для нижнього колонтитула 5">
            <a:extLst>
              <a:ext uri="{FF2B5EF4-FFF2-40B4-BE49-F238E27FC236}">
                <a16:creationId xmlns:a16="http://schemas.microsoft.com/office/drawing/2014/main" xmlns="" id="{09498064-BEA8-4DBE-B87E-2786A6806E17}"/>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xmlns="" id="{89801008-95FE-45A1-B5B1-1A921165F268}"/>
              </a:ext>
            </a:extLst>
          </p:cNvPr>
          <p:cNvSpPr>
            <a:spLocks noGrp="1"/>
          </p:cNvSpPr>
          <p:nvPr>
            <p:ph type="sldNum" sz="quarter" idx="12"/>
          </p:nvPr>
        </p:nvSpPr>
        <p:spPr/>
        <p:txBody>
          <a:bodyPr/>
          <a:lstStyle/>
          <a:p>
            <a:fld id="{0620CC8F-5A6E-45A4-B62D-026F1230BD4C}" type="slidenum">
              <a:rPr lang="uk-UA" smtClean="0"/>
              <a:t>‹#›</a:t>
            </a:fld>
            <a:endParaRPr lang="uk-UA"/>
          </a:p>
        </p:txBody>
      </p:sp>
    </p:spTree>
    <p:extLst>
      <p:ext uri="{BB962C8B-B14F-4D97-AF65-F5344CB8AC3E}">
        <p14:creationId xmlns:p14="http://schemas.microsoft.com/office/powerpoint/2010/main" val="3231411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5EBC2D0-B7AB-4D77-B579-0F7932E9D43B}"/>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xmlns="" id="{9525BD4E-C73C-4CAA-9A70-679B233047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xmlns="" id="{FF96CC53-4C96-4FAC-B445-B510EDEA43F4}"/>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xmlns="" id="{2B6AB43C-940B-4871-95D1-F5293E0DAE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xmlns="" id="{E2E2E0D8-C294-4BAE-97A9-F62F6A18CE05}"/>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xmlns="" id="{ECD3BCE1-8303-44A9-ACE4-FA1016DCCC23}"/>
              </a:ext>
            </a:extLst>
          </p:cNvPr>
          <p:cNvSpPr>
            <a:spLocks noGrp="1"/>
          </p:cNvSpPr>
          <p:nvPr>
            <p:ph type="dt" sz="half" idx="10"/>
          </p:nvPr>
        </p:nvSpPr>
        <p:spPr/>
        <p:txBody>
          <a:bodyPr/>
          <a:lstStyle/>
          <a:p>
            <a:fld id="{1FEB163A-D7B9-47D4-92B9-E588978256ED}" type="datetimeFigureOut">
              <a:rPr lang="uk-UA" smtClean="0"/>
              <a:t>19.06.2025</a:t>
            </a:fld>
            <a:endParaRPr lang="uk-UA"/>
          </a:p>
        </p:txBody>
      </p:sp>
      <p:sp>
        <p:nvSpPr>
          <p:cNvPr id="8" name="Місце для нижнього колонтитула 7">
            <a:extLst>
              <a:ext uri="{FF2B5EF4-FFF2-40B4-BE49-F238E27FC236}">
                <a16:creationId xmlns:a16="http://schemas.microsoft.com/office/drawing/2014/main" xmlns="" id="{67EDEED8-24EF-47F1-B8DE-3392776970AC}"/>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xmlns="" id="{F5FEC94A-100B-4C0A-BFE8-F6CEAD78C689}"/>
              </a:ext>
            </a:extLst>
          </p:cNvPr>
          <p:cNvSpPr>
            <a:spLocks noGrp="1"/>
          </p:cNvSpPr>
          <p:nvPr>
            <p:ph type="sldNum" sz="quarter" idx="12"/>
          </p:nvPr>
        </p:nvSpPr>
        <p:spPr/>
        <p:txBody>
          <a:bodyPr/>
          <a:lstStyle/>
          <a:p>
            <a:fld id="{0620CC8F-5A6E-45A4-B62D-026F1230BD4C}" type="slidenum">
              <a:rPr lang="uk-UA" smtClean="0"/>
              <a:t>‹#›</a:t>
            </a:fld>
            <a:endParaRPr lang="uk-UA"/>
          </a:p>
        </p:txBody>
      </p:sp>
    </p:spTree>
    <p:extLst>
      <p:ext uri="{BB962C8B-B14F-4D97-AF65-F5344CB8AC3E}">
        <p14:creationId xmlns:p14="http://schemas.microsoft.com/office/powerpoint/2010/main" val="2620441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0902685-0FB5-4D7F-AA38-69A9D106D594}"/>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xmlns="" id="{69D5879C-078B-44AF-8762-595C9CA151D4}"/>
              </a:ext>
            </a:extLst>
          </p:cNvPr>
          <p:cNvSpPr>
            <a:spLocks noGrp="1"/>
          </p:cNvSpPr>
          <p:nvPr>
            <p:ph type="dt" sz="half" idx="10"/>
          </p:nvPr>
        </p:nvSpPr>
        <p:spPr/>
        <p:txBody>
          <a:bodyPr/>
          <a:lstStyle/>
          <a:p>
            <a:fld id="{1FEB163A-D7B9-47D4-92B9-E588978256ED}" type="datetimeFigureOut">
              <a:rPr lang="uk-UA" smtClean="0"/>
              <a:t>19.06.2025</a:t>
            </a:fld>
            <a:endParaRPr lang="uk-UA"/>
          </a:p>
        </p:txBody>
      </p:sp>
      <p:sp>
        <p:nvSpPr>
          <p:cNvPr id="4" name="Місце для нижнього колонтитула 3">
            <a:extLst>
              <a:ext uri="{FF2B5EF4-FFF2-40B4-BE49-F238E27FC236}">
                <a16:creationId xmlns:a16="http://schemas.microsoft.com/office/drawing/2014/main" xmlns="" id="{C56D3E7E-226E-405D-A10C-3F62F89B7C67}"/>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xmlns="" id="{A4CFA9D3-B4A9-4F92-A07D-89F3E8A8F87C}"/>
              </a:ext>
            </a:extLst>
          </p:cNvPr>
          <p:cNvSpPr>
            <a:spLocks noGrp="1"/>
          </p:cNvSpPr>
          <p:nvPr>
            <p:ph type="sldNum" sz="quarter" idx="12"/>
          </p:nvPr>
        </p:nvSpPr>
        <p:spPr/>
        <p:txBody>
          <a:bodyPr/>
          <a:lstStyle/>
          <a:p>
            <a:fld id="{0620CC8F-5A6E-45A4-B62D-026F1230BD4C}" type="slidenum">
              <a:rPr lang="uk-UA" smtClean="0"/>
              <a:t>‹#›</a:t>
            </a:fld>
            <a:endParaRPr lang="uk-UA"/>
          </a:p>
        </p:txBody>
      </p:sp>
    </p:spTree>
    <p:extLst>
      <p:ext uri="{BB962C8B-B14F-4D97-AF65-F5344CB8AC3E}">
        <p14:creationId xmlns:p14="http://schemas.microsoft.com/office/powerpoint/2010/main" val="1560883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xmlns="" id="{13B0B178-E009-42D7-A958-11F8B51D3156}"/>
              </a:ext>
            </a:extLst>
          </p:cNvPr>
          <p:cNvSpPr>
            <a:spLocks noGrp="1"/>
          </p:cNvSpPr>
          <p:nvPr>
            <p:ph type="dt" sz="half" idx="10"/>
          </p:nvPr>
        </p:nvSpPr>
        <p:spPr/>
        <p:txBody>
          <a:bodyPr/>
          <a:lstStyle/>
          <a:p>
            <a:fld id="{1FEB163A-D7B9-47D4-92B9-E588978256ED}" type="datetimeFigureOut">
              <a:rPr lang="uk-UA" smtClean="0"/>
              <a:t>19.06.2025</a:t>
            </a:fld>
            <a:endParaRPr lang="uk-UA"/>
          </a:p>
        </p:txBody>
      </p:sp>
      <p:sp>
        <p:nvSpPr>
          <p:cNvPr id="3" name="Місце для нижнього колонтитула 2">
            <a:extLst>
              <a:ext uri="{FF2B5EF4-FFF2-40B4-BE49-F238E27FC236}">
                <a16:creationId xmlns:a16="http://schemas.microsoft.com/office/drawing/2014/main" xmlns="" id="{2C3580F8-A0F9-49B5-A147-80F0289919BA}"/>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xmlns="" id="{3DDECC4E-6197-478F-8504-48E1FCBF1621}"/>
              </a:ext>
            </a:extLst>
          </p:cNvPr>
          <p:cNvSpPr>
            <a:spLocks noGrp="1"/>
          </p:cNvSpPr>
          <p:nvPr>
            <p:ph type="sldNum" sz="quarter" idx="12"/>
          </p:nvPr>
        </p:nvSpPr>
        <p:spPr/>
        <p:txBody>
          <a:bodyPr/>
          <a:lstStyle/>
          <a:p>
            <a:fld id="{0620CC8F-5A6E-45A4-B62D-026F1230BD4C}" type="slidenum">
              <a:rPr lang="uk-UA" smtClean="0"/>
              <a:t>‹#›</a:t>
            </a:fld>
            <a:endParaRPr lang="uk-UA"/>
          </a:p>
        </p:txBody>
      </p:sp>
    </p:spTree>
    <p:extLst>
      <p:ext uri="{BB962C8B-B14F-4D97-AF65-F5344CB8AC3E}">
        <p14:creationId xmlns:p14="http://schemas.microsoft.com/office/powerpoint/2010/main" val="570942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A9ACCB9-3C1F-4C52-BC1A-F1E32E59CC28}"/>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xmlns="" id="{9F5E3C80-6CE3-4B86-8CC6-6C87AE2F71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xmlns="" id="{4D3FFB04-B51A-49E1-8230-D149EBCB13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xmlns="" id="{C8E2E738-33DD-4EEE-B91E-96E6F2489C14}"/>
              </a:ext>
            </a:extLst>
          </p:cNvPr>
          <p:cNvSpPr>
            <a:spLocks noGrp="1"/>
          </p:cNvSpPr>
          <p:nvPr>
            <p:ph type="dt" sz="half" idx="10"/>
          </p:nvPr>
        </p:nvSpPr>
        <p:spPr/>
        <p:txBody>
          <a:bodyPr/>
          <a:lstStyle/>
          <a:p>
            <a:fld id="{1FEB163A-D7B9-47D4-92B9-E588978256ED}" type="datetimeFigureOut">
              <a:rPr lang="uk-UA" smtClean="0"/>
              <a:t>19.06.2025</a:t>
            </a:fld>
            <a:endParaRPr lang="uk-UA"/>
          </a:p>
        </p:txBody>
      </p:sp>
      <p:sp>
        <p:nvSpPr>
          <p:cNvPr id="6" name="Місце для нижнього колонтитула 5">
            <a:extLst>
              <a:ext uri="{FF2B5EF4-FFF2-40B4-BE49-F238E27FC236}">
                <a16:creationId xmlns:a16="http://schemas.microsoft.com/office/drawing/2014/main" xmlns="" id="{BA760EED-0A78-4E6D-86B4-EAEDA42549AF}"/>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xmlns="" id="{5736F8B0-2524-43FB-866C-45CC59C2CA81}"/>
              </a:ext>
            </a:extLst>
          </p:cNvPr>
          <p:cNvSpPr>
            <a:spLocks noGrp="1"/>
          </p:cNvSpPr>
          <p:nvPr>
            <p:ph type="sldNum" sz="quarter" idx="12"/>
          </p:nvPr>
        </p:nvSpPr>
        <p:spPr/>
        <p:txBody>
          <a:bodyPr/>
          <a:lstStyle/>
          <a:p>
            <a:fld id="{0620CC8F-5A6E-45A4-B62D-026F1230BD4C}" type="slidenum">
              <a:rPr lang="uk-UA" smtClean="0"/>
              <a:t>‹#›</a:t>
            </a:fld>
            <a:endParaRPr lang="uk-UA"/>
          </a:p>
        </p:txBody>
      </p:sp>
    </p:spTree>
    <p:extLst>
      <p:ext uri="{BB962C8B-B14F-4D97-AF65-F5344CB8AC3E}">
        <p14:creationId xmlns:p14="http://schemas.microsoft.com/office/powerpoint/2010/main" val="1685826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A51D88D-3CF8-429B-A0AF-BD6927461A7F}"/>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xmlns="" id="{1DCBF5F4-4601-4516-9AFA-C7D26387AC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xmlns="" id="{1835F537-3109-4246-ABB3-6529A7A7C6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xmlns="" id="{15DEFCDD-491A-4E0E-A0B2-CC54ED286DC7}"/>
              </a:ext>
            </a:extLst>
          </p:cNvPr>
          <p:cNvSpPr>
            <a:spLocks noGrp="1"/>
          </p:cNvSpPr>
          <p:nvPr>
            <p:ph type="dt" sz="half" idx="10"/>
          </p:nvPr>
        </p:nvSpPr>
        <p:spPr/>
        <p:txBody>
          <a:bodyPr/>
          <a:lstStyle/>
          <a:p>
            <a:fld id="{1FEB163A-D7B9-47D4-92B9-E588978256ED}" type="datetimeFigureOut">
              <a:rPr lang="uk-UA" smtClean="0"/>
              <a:t>19.06.2025</a:t>
            </a:fld>
            <a:endParaRPr lang="uk-UA"/>
          </a:p>
        </p:txBody>
      </p:sp>
      <p:sp>
        <p:nvSpPr>
          <p:cNvPr id="6" name="Місце для нижнього колонтитула 5">
            <a:extLst>
              <a:ext uri="{FF2B5EF4-FFF2-40B4-BE49-F238E27FC236}">
                <a16:creationId xmlns:a16="http://schemas.microsoft.com/office/drawing/2014/main" xmlns="" id="{4FD57BDE-D8BC-4BDC-902E-98F6FEDB8844}"/>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xmlns="" id="{AA5B578A-FC49-4A70-ADB6-F2B012743F79}"/>
              </a:ext>
            </a:extLst>
          </p:cNvPr>
          <p:cNvSpPr>
            <a:spLocks noGrp="1"/>
          </p:cNvSpPr>
          <p:nvPr>
            <p:ph type="sldNum" sz="quarter" idx="12"/>
          </p:nvPr>
        </p:nvSpPr>
        <p:spPr/>
        <p:txBody>
          <a:bodyPr/>
          <a:lstStyle/>
          <a:p>
            <a:fld id="{0620CC8F-5A6E-45A4-B62D-026F1230BD4C}" type="slidenum">
              <a:rPr lang="uk-UA" smtClean="0"/>
              <a:t>‹#›</a:t>
            </a:fld>
            <a:endParaRPr lang="uk-UA"/>
          </a:p>
        </p:txBody>
      </p:sp>
    </p:spTree>
    <p:extLst>
      <p:ext uri="{BB962C8B-B14F-4D97-AF65-F5344CB8AC3E}">
        <p14:creationId xmlns:p14="http://schemas.microsoft.com/office/powerpoint/2010/main" val="361352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xmlns="" id="{AF3E7A5F-1986-4FB7-A208-784258D186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xmlns="" id="{A1BEA98D-1B80-46C3-ADF2-DABF9DE041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xmlns="" id="{2B5BF06B-75AA-4A17-B43D-6E36C703B3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EB163A-D7B9-47D4-92B9-E588978256ED}" type="datetimeFigureOut">
              <a:rPr lang="uk-UA" smtClean="0"/>
              <a:t>19.06.2025</a:t>
            </a:fld>
            <a:endParaRPr lang="uk-UA"/>
          </a:p>
        </p:txBody>
      </p:sp>
      <p:sp>
        <p:nvSpPr>
          <p:cNvPr id="5" name="Місце для нижнього колонтитула 4">
            <a:extLst>
              <a:ext uri="{FF2B5EF4-FFF2-40B4-BE49-F238E27FC236}">
                <a16:creationId xmlns:a16="http://schemas.microsoft.com/office/drawing/2014/main" xmlns="" id="{FEEEAB26-64A0-4DE5-B75F-59E3767115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xmlns="" id="{F20FF18E-7A01-4569-95A5-3352ACF661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20CC8F-5A6E-45A4-B62D-026F1230BD4C}" type="slidenum">
              <a:rPr lang="uk-UA" smtClean="0"/>
              <a:t>‹#›</a:t>
            </a:fld>
            <a:endParaRPr lang="uk-UA"/>
          </a:p>
        </p:txBody>
      </p:sp>
    </p:spTree>
    <p:extLst>
      <p:ext uri="{BB962C8B-B14F-4D97-AF65-F5344CB8AC3E}">
        <p14:creationId xmlns:p14="http://schemas.microsoft.com/office/powerpoint/2010/main" val="23835553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uide.diia.gov.ua/view/nadannia-vidomostei-z-iedynoho-derzhavnoho-reiestru-veteraniv-viiny-fd191023-5f6a-499a-ad6a-a197c3897fea"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zakon.rada.gov.ua/laws/show/700-2019-%D0%BF#Text" TargetMode="Externa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https://mva.gov.ua/pro-vnesennya-zmin-do-tipovoi-informatsiynoi-kartki-administrativnoi-poslugi-nadannya-vidomostey-z-edinogo-derzhavnogo-reestru-veteraniv-viyni-vid" TargetMode="Externa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hyperlink" Target="https://zakon.rada.gov.ua/laws/show/700-2019-%D0%BF#Text" TargetMode="Externa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https://guide.diia.gov.ua/view/nadannia-vidomostei-z-iedynoho-derzhavnoho-reiestru-veteraniv-viiny-fd191023-5f6a-499a-ad6a-a197c3897fea" TargetMode="Externa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A90AA54-6254-4AE1-A096-391B66B6EC8F}"/>
              </a:ext>
            </a:extLst>
          </p:cNvPr>
          <p:cNvSpPr>
            <a:spLocks noGrp="1"/>
          </p:cNvSpPr>
          <p:nvPr>
            <p:ph type="ctrTitle"/>
          </p:nvPr>
        </p:nvSpPr>
        <p:spPr/>
        <p:txBody>
          <a:bodyPr/>
          <a:lstStyle/>
          <a:p>
            <a:endParaRPr lang="uk-UA"/>
          </a:p>
        </p:txBody>
      </p:sp>
      <p:sp>
        <p:nvSpPr>
          <p:cNvPr id="3" name="Підзаголовок 2">
            <a:extLst>
              <a:ext uri="{FF2B5EF4-FFF2-40B4-BE49-F238E27FC236}">
                <a16:creationId xmlns:a16="http://schemas.microsoft.com/office/drawing/2014/main" xmlns="" id="{3EBC275E-DA51-40E8-87DA-D0DBF5404F29}"/>
              </a:ext>
            </a:extLst>
          </p:cNvPr>
          <p:cNvSpPr>
            <a:spLocks noGrp="1"/>
          </p:cNvSpPr>
          <p:nvPr>
            <p:ph type="subTitle" idx="1"/>
          </p:nvPr>
        </p:nvSpPr>
        <p:spPr/>
        <p:txBody>
          <a:bodyPr/>
          <a:lstStyle/>
          <a:p>
            <a:endParaRPr lang="uk-UA"/>
          </a:p>
        </p:txBody>
      </p:sp>
      <p:pic>
        <p:nvPicPr>
          <p:cNvPr id="5" name="Рисунок 4">
            <a:extLst>
              <a:ext uri="{FF2B5EF4-FFF2-40B4-BE49-F238E27FC236}">
                <a16:creationId xmlns:a16="http://schemas.microsoft.com/office/drawing/2014/main" xmlns="" id="{7F9D02D7-A517-496E-AE63-DC6FD468095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389" cy="6858000"/>
          </a:xfrm>
          <a:prstGeom prst="rect">
            <a:avLst/>
          </a:prstGeom>
        </p:spPr>
      </p:pic>
      <p:sp>
        <p:nvSpPr>
          <p:cNvPr id="6" name="TextBox 5">
            <a:extLst>
              <a:ext uri="{FF2B5EF4-FFF2-40B4-BE49-F238E27FC236}">
                <a16:creationId xmlns:a16="http://schemas.microsoft.com/office/drawing/2014/main" xmlns="" id="{1490A7C7-E196-45E9-9B31-089831ECB485}"/>
              </a:ext>
            </a:extLst>
          </p:cNvPr>
          <p:cNvSpPr txBox="1"/>
          <p:nvPr/>
        </p:nvSpPr>
        <p:spPr>
          <a:xfrm>
            <a:off x="1147619" y="2479793"/>
            <a:ext cx="10515600" cy="1463286"/>
          </a:xfrm>
          <a:prstGeom prst="rect">
            <a:avLst/>
          </a:prstGeom>
          <a:noFill/>
        </p:spPr>
        <p:txBody>
          <a:bodyPr wrap="square">
            <a:spAutoFit/>
          </a:bodyPr>
          <a:lstStyle/>
          <a:p>
            <a:pPr algn="ctr">
              <a:lnSpc>
                <a:spcPct val="115000"/>
              </a:lnSpc>
              <a:spcAft>
                <a:spcPts val="1000"/>
              </a:spcAft>
            </a:pPr>
            <a:r>
              <a:rPr lang="uk-UA" sz="4000" b="1" dirty="0">
                <a:solidFill>
                  <a:srgbClr val="395544"/>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Надання відомостей з Єдиного державного реєстру ветеранів війни</a:t>
            </a:r>
            <a:endParaRPr lang="uk-UA" sz="4000" dirty="0">
              <a:solidFill>
                <a:srgbClr val="395544"/>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xmlns="" id="{4D21D22E-5AAA-4103-9A06-66A176F44F3D}"/>
              </a:ext>
            </a:extLst>
          </p:cNvPr>
          <p:cNvSpPr txBox="1"/>
          <p:nvPr/>
        </p:nvSpPr>
        <p:spPr>
          <a:xfrm>
            <a:off x="9307551" y="337008"/>
            <a:ext cx="2571172" cy="307777"/>
          </a:xfrm>
          <a:prstGeom prst="rect">
            <a:avLst/>
          </a:prstGeom>
          <a:solidFill>
            <a:srgbClr val="395544"/>
          </a:solidFill>
          <a:ln>
            <a:solidFill>
              <a:schemeClr val="bg1"/>
            </a:solidFill>
          </a:ln>
          <a:effectLst>
            <a:glow rad="101600">
              <a:srgbClr val="395544">
                <a:alpha val="60000"/>
              </a:srgbClr>
            </a:glow>
          </a:effectLst>
        </p:spPr>
        <p:txBody>
          <a:bodyPr wrap="square">
            <a:spAutoFit/>
          </a:bodyPr>
          <a:lstStyle/>
          <a:p>
            <a:pPr algn="just"/>
            <a:r>
              <a:rPr lang="uk-UA" sz="1400" b="1" i="0" dirty="0">
                <a:solidFill>
                  <a:schemeClr val="bg1"/>
                </a:solidFill>
                <a:effectLst/>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xmlns="" val="tx"/>
                    </a:ext>
                  </a:extLst>
                </a:hlinkClick>
              </a:rPr>
              <a:t>Ідентифікатор послуги 02266</a:t>
            </a:r>
            <a:endParaRPr lang="uk-UA" sz="1400" b="1" i="0" dirty="0">
              <a:solidFill>
                <a:schemeClr val="bg1"/>
              </a:solidFill>
              <a:effectLst/>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xmlns="" id="{2C786DFA-4E5D-4A24-B70C-1C4F3FA99FC7}"/>
              </a:ext>
            </a:extLst>
          </p:cNvPr>
          <p:cNvSpPr txBox="1"/>
          <p:nvPr/>
        </p:nvSpPr>
        <p:spPr>
          <a:xfrm>
            <a:off x="851527" y="5295924"/>
            <a:ext cx="8456024" cy="938719"/>
          </a:xfrm>
          <a:prstGeom prst="rect">
            <a:avLst/>
          </a:prstGeom>
          <a:solidFill>
            <a:srgbClr val="395544"/>
          </a:solidFill>
          <a:ln>
            <a:solidFill>
              <a:schemeClr val="bg1"/>
            </a:solidFill>
          </a:ln>
          <a:effectLst>
            <a:glow rad="101600">
              <a:srgbClr val="395544">
                <a:alpha val="60000"/>
              </a:srgbClr>
            </a:glow>
          </a:effectLst>
        </p:spPr>
        <p:txBody>
          <a:bodyPr wrap="square">
            <a:spAutoFit/>
          </a:bodyPr>
          <a:lstStyle/>
          <a:p>
            <a:pPr indent="360000" algn="just"/>
            <a:r>
              <a:rPr lang="uk-UA" sz="1100" b="0" i="0" dirty="0">
                <a:solidFill>
                  <a:schemeClr val="bg1"/>
                </a:solidFill>
                <a:effectLst/>
                <a:latin typeface="Times New Roman" panose="02020603050405020304" pitchFamily="18" charset="0"/>
              </a:rPr>
              <a:t>Отримати витяг з Реєстру незалежно від задекларованого/зареєстрованого місця проживання (перебування) може особа, її законний представник або інший представник, а також член сім’ї (чоловік, дружина, батьки, законний представник дитини (до 18 років), неодружені повнолітні діти, визнані особами з інвалідністю з дитинства </a:t>
            </a:r>
            <a:r>
              <a:rPr lang="az-Latn-AZ" sz="1100" b="0" i="0" dirty="0">
                <a:solidFill>
                  <a:schemeClr val="bg1"/>
                </a:solidFill>
                <a:effectLst/>
                <a:latin typeface="Times New Roman" panose="02020603050405020304" pitchFamily="18" charset="0"/>
              </a:rPr>
              <a:t>I </a:t>
            </a:r>
            <a:r>
              <a:rPr lang="uk-UA" sz="1100" b="0" i="0" dirty="0">
                <a:solidFill>
                  <a:schemeClr val="bg1"/>
                </a:solidFill>
                <a:effectLst/>
                <a:latin typeface="Times New Roman" panose="02020603050405020304" pitchFamily="18" charset="0"/>
              </a:rPr>
              <a:t>та </a:t>
            </a:r>
            <a:r>
              <a:rPr lang="az-Latn-AZ" sz="1100" b="0" i="0" dirty="0">
                <a:solidFill>
                  <a:schemeClr val="bg1"/>
                </a:solidFill>
                <a:effectLst/>
                <a:latin typeface="Times New Roman" panose="02020603050405020304" pitchFamily="18" charset="0"/>
              </a:rPr>
              <a:t>II </a:t>
            </a:r>
            <a:r>
              <a:rPr lang="uk-UA" sz="1100" b="0" i="0" dirty="0">
                <a:solidFill>
                  <a:schemeClr val="bg1"/>
                </a:solidFill>
                <a:effectLst/>
                <a:latin typeface="Times New Roman" panose="02020603050405020304" pitchFamily="18" charset="0"/>
              </a:rPr>
              <a:t>групи або особами з інвалідністю </a:t>
            </a:r>
            <a:r>
              <a:rPr lang="az-Latn-AZ" sz="1100" b="0" i="0" dirty="0">
                <a:solidFill>
                  <a:schemeClr val="bg1"/>
                </a:solidFill>
                <a:effectLst/>
                <a:latin typeface="Times New Roman" panose="02020603050405020304" pitchFamily="18" charset="0"/>
              </a:rPr>
              <a:t>I </a:t>
            </a:r>
            <a:r>
              <a:rPr lang="uk-UA" sz="1100" b="0" i="0" dirty="0">
                <a:solidFill>
                  <a:schemeClr val="bg1"/>
                </a:solidFill>
                <a:effectLst/>
                <a:latin typeface="Times New Roman" panose="02020603050405020304" pitchFamily="18" charset="0"/>
              </a:rPr>
              <a:t>групи, особа, яка перебуває під опікою або піклуванням) особи, яка потрапила в полон держави-агресора або набула статусу зниклої безвісти за особливих обставин</a:t>
            </a:r>
            <a:endParaRPr lang="uk-UA" sz="11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0704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C9CE0E4-1FAD-45D1-B94D-CDA87929F9DD}"/>
              </a:ext>
            </a:extLst>
          </p:cNvPr>
          <p:cNvSpPr>
            <a:spLocks noGrp="1"/>
          </p:cNvSpPr>
          <p:nvPr>
            <p:ph type="title"/>
          </p:nvPr>
        </p:nvSpPr>
        <p:spPr/>
        <p:txBody>
          <a:bodyPr/>
          <a:lstStyle/>
          <a:p>
            <a:endParaRPr lang="uk-UA" dirty="0"/>
          </a:p>
        </p:txBody>
      </p:sp>
      <p:pic>
        <p:nvPicPr>
          <p:cNvPr id="4" name="Рисунок 3">
            <a:extLst>
              <a:ext uri="{FF2B5EF4-FFF2-40B4-BE49-F238E27FC236}">
                <a16:creationId xmlns:a16="http://schemas.microsoft.com/office/drawing/2014/main" xmlns="" id="{E32B51F9-F2C9-46C1-8741-9826E27A6A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11" y="0"/>
            <a:ext cx="12188389" cy="6858000"/>
          </a:xfrm>
          <a:prstGeom prst="rect">
            <a:avLst/>
          </a:prstGeom>
        </p:spPr>
      </p:pic>
      <p:sp>
        <p:nvSpPr>
          <p:cNvPr id="23" name="TextBox 22">
            <a:extLst>
              <a:ext uri="{FF2B5EF4-FFF2-40B4-BE49-F238E27FC236}">
                <a16:creationId xmlns:a16="http://schemas.microsoft.com/office/drawing/2014/main" xmlns="" id="{1F6FEA93-F3D4-4CF9-AA61-67C586C4C48F}"/>
              </a:ext>
            </a:extLst>
          </p:cNvPr>
          <p:cNvSpPr txBox="1"/>
          <p:nvPr/>
        </p:nvSpPr>
        <p:spPr>
          <a:xfrm>
            <a:off x="4989638" y="1327456"/>
            <a:ext cx="6842761" cy="2123658"/>
          </a:xfrm>
          <a:prstGeom prst="rect">
            <a:avLst/>
          </a:prstGeom>
          <a:solidFill>
            <a:srgbClr val="81AB8D"/>
          </a:solidFill>
          <a:ln>
            <a:solidFill>
              <a:srgbClr val="395544"/>
            </a:solidFill>
          </a:ln>
          <a:effectLst>
            <a:glow rad="101600">
              <a:srgbClr val="81AB8D">
                <a:alpha val="60000"/>
              </a:srgbClr>
            </a:glow>
          </a:effectLst>
        </p:spPr>
        <p:txBody>
          <a:bodyPr wrap="square">
            <a:spAutoFit/>
          </a:bodyPr>
          <a:lstStyle/>
          <a:p>
            <a:pPr algn="just"/>
            <a:r>
              <a:rPr lang="uk-UA" sz="1200" b="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Послуга надається автоматизовано: </a:t>
            </a:r>
            <a:endParaRPr lang="uk-UA"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360000" algn="just">
              <a:buFont typeface="Wingdings" panose="05000000000000000000" pitchFamily="2" charset="2"/>
              <a:buChar char="v"/>
            </a:pP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учасникам бойових дій </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360000" algn="just">
              <a:buFont typeface="Wingdings" panose="05000000000000000000" pitchFamily="2" charset="2"/>
              <a:buChar char="v"/>
            </a:pP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особам з інвалідністю внаслідок війни</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360000" algn="just">
              <a:buFont typeface="Wingdings" panose="05000000000000000000" pitchFamily="2" charset="2"/>
              <a:buChar char="v"/>
            </a:pP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учасникам війни</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360000" algn="just">
              <a:buFont typeface="Wingdings" panose="05000000000000000000" pitchFamily="2" charset="2"/>
              <a:buChar char="v"/>
            </a:pP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особам, які мають особливі заслуги перед Батьківщиною</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360000" algn="just">
              <a:buFont typeface="Wingdings" panose="05000000000000000000" pitchFamily="2" charset="2"/>
              <a:buChar char="v"/>
            </a:pP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постраждалим учасникам Революції Гідності</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360000" algn="just">
              <a:buFont typeface="Wingdings" panose="05000000000000000000" pitchFamily="2" charset="2"/>
              <a:buChar char="v"/>
            </a:pP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членам сімей загиблих (померлих) ветеранів війни, членам сімей загиблих (померлих) Захисників та Захисниць України; </a:t>
            </a:r>
            <a:r>
              <a:rPr lang="uk-UA" sz="12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їх уповноваженим особам – особи, що діють в інтересах ветерана війни або члена сім’ї загиблого на підставі довіреності, оформленої в установленому порядку; їх законним представникам – батьки, опікуни, піклувальники дитини віком до 18 років, недієздатної особи, особи дієздатність якої обмежена</a:t>
            </a:r>
            <a:endParaRPr lang="uk-UA" sz="1200" i="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5" name="TextBox 24">
            <a:extLst>
              <a:ext uri="{FF2B5EF4-FFF2-40B4-BE49-F238E27FC236}">
                <a16:creationId xmlns:a16="http://schemas.microsoft.com/office/drawing/2014/main" xmlns="" id="{A52779B7-7D94-4F7B-BA08-91D18BB04B3C}"/>
              </a:ext>
            </a:extLst>
          </p:cNvPr>
          <p:cNvSpPr txBox="1"/>
          <p:nvPr/>
        </p:nvSpPr>
        <p:spPr>
          <a:xfrm>
            <a:off x="733696" y="5942998"/>
            <a:ext cx="4857207" cy="830997"/>
          </a:xfrm>
          <a:prstGeom prst="rect">
            <a:avLst/>
          </a:prstGeom>
          <a:solidFill>
            <a:srgbClr val="5E8C70"/>
          </a:solidFill>
          <a:ln>
            <a:solidFill>
              <a:srgbClr val="395544"/>
            </a:solidFill>
          </a:ln>
          <a:effectLst>
            <a:glow rad="101600">
              <a:srgbClr val="5E8C70">
                <a:alpha val="60000"/>
              </a:srgbClr>
            </a:glow>
          </a:effectLst>
        </p:spPr>
        <p:txBody>
          <a:bodyPr wrap="square">
            <a:spAutoFit/>
          </a:bodyPr>
          <a:lstStyle/>
          <a:p>
            <a:pPr algn="just" fontAlgn="base"/>
            <a:r>
              <a:rPr lang="uk-UA" sz="1200" b="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Процедуру </a:t>
            </a:r>
            <a:r>
              <a:rPr lang="uk-UA" sz="1200" b="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видачі витягу з ЄДРВВ </a:t>
            </a:r>
            <a:r>
              <a:rPr lang="uk-UA" sz="1200" b="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визначає</a:t>
            </a:r>
            <a:r>
              <a:rPr lang="uk-UA" sz="1200" b="1" dirty="0">
                <a:latin typeface="Times New Roman" panose="02020603050405020304" pitchFamily="18" charset="0"/>
                <a:ea typeface="Times New Roman" panose="02020603050405020304" pitchFamily="18" charset="0"/>
                <a:cs typeface="Times New Roman" panose="02020603050405020304" pitchFamily="18" charset="0"/>
              </a:rPr>
              <a:t> </a:t>
            </a:r>
          </a:p>
          <a:p>
            <a:pPr indent="360000" algn="just" fontAlgn="base"/>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Постанова Кабінету Міністрів України від 14.08.2019 № 700 </a:t>
            </a:r>
            <a:b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“Про Єдиний державний реєстр ветеранів війни”  </a:t>
            </a:r>
            <a:r>
              <a:rPr lang="az-Latn-AZ"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xmlns="" val="tx"/>
                    </a:ext>
                  </a:extLst>
                </a:hlinkClick>
              </a:rPr>
              <a:t>https://zakon.rada.gov.ua/laws/show/700-2019-%D0%BF#Text</a:t>
            </a:r>
            <a:endParaRPr lang="uk-UA"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xmlns="" id="{4343592F-6085-4E2C-BA8F-AFAF377D9CB7}"/>
              </a:ext>
            </a:extLst>
          </p:cNvPr>
          <p:cNvSpPr txBox="1"/>
          <p:nvPr/>
        </p:nvSpPr>
        <p:spPr>
          <a:xfrm>
            <a:off x="4996170" y="640633"/>
            <a:ext cx="6836229" cy="523220"/>
          </a:xfrm>
          <a:prstGeom prst="rect">
            <a:avLst/>
          </a:prstGeom>
          <a:solidFill>
            <a:srgbClr val="BCD2C4"/>
          </a:solidFill>
          <a:ln>
            <a:solidFill>
              <a:srgbClr val="395544"/>
            </a:solidFill>
          </a:ln>
          <a:effectLst>
            <a:glow rad="101600">
              <a:srgbClr val="BCD2C4">
                <a:alpha val="60000"/>
              </a:srgbClr>
            </a:glow>
          </a:effectLst>
        </p:spPr>
        <p:txBody>
          <a:bodyPr wrap="square">
            <a:spAutoFit/>
          </a:bodyPr>
          <a:lstStyle/>
          <a:p>
            <a:pPr algn="just" fontAlgn="base"/>
            <a:r>
              <a:rPr lang="uk-UA" sz="1400" b="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Куди звернутися </a:t>
            </a:r>
          </a:p>
          <a:p>
            <a:pPr algn="just" fontAlgn="base"/>
            <a:r>
              <a:rPr lang="uk-UA" sz="1400" b="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До ЦНАП </a:t>
            </a:r>
            <a:r>
              <a:rPr lang="uk-UA"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незалежно від задекларованого/зареєстрованого місця проживання</a:t>
            </a:r>
          </a:p>
        </p:txBody>
      </p:sp>
      <p:sp>
        <p:nvSpPr>
          <p:cNvPr id="10" name="TextBox 9">
            <a:extLst>
              <a:ext uri="{FF2B5EF4-FFF2-40B4-BE49-F238E27FC236}">
                <a16:creationId xmlns:a16="http://schemas.microsoft.com/office/drawing/2014/main" xmlns="" id="{2F174C17-DA7A-4F8A-8DBC-453938E047D8}"/>
              </a:ext>
            </a:extLst>
          </p:cNvPr>
          <p:cNvSpPr txBox="1"/>
          <p:nvPr/>
        </p:nvSpPr>
        <p:spPr>
          <a:xfrm>
            <a:off x="733696" y="3550670"/>
            <a:ext cx="11098703" cy="2308324"/>
          </a:xfrm>
          <a:prstGeom prst="rect">
            <a:avLst/>
          </a:prstGeom>
          <a:solidFill>
            <a:srgbClr val="E7EDE7"/>
          </a:solidFill>
          <a:ln>
            <a:noFill/>
          </a:ln>
          <a:effectLst/>
        </p:spPr>
        <p:txBody>
          <a:bodyPr wrap="square">
            <a:spAutoFit/>
          </a:bodyPr>
          <a:lstStyle/>
          <a:p>
            <a:pPr algn="just" fontAlgn="base"/>
            <a:r>
              <a:rPr lang="uk-UA" sz="1200" b="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Для отримання адміністративної послуги подається / пред'являється / повідомляється</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180000" algn="just"/>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1. Заява, яка формується засобами Єдиного державного веб-порталу електронних послуг</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180000" algn="just"/>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2. Документ, що посвідчує особу громадянина України, або тимчасове посвідчення громадянина України (для громадян України), посвідка на постійне проживання, посвідчення біженця, або посвідчення особи, яка потребує додаткового захисту, або документа, який надає повноваження законному представнику або іншому представнику представляти заявника (договір про надання послуг з патронату над дитиною, договір про патронат над дитиною або наказ служби у справах дітей, рішення районної ради про влаштування дитини в сім'ю патронатного вихователя, акт про факт передачі дитини, рішення суду про встановлення опіки, рішення суду про усиновлення, наказ служби у справах дітей, посвідчення опікуна, рішення суду про призначення опікуна, рішення суду про призначення піклувальника, посвідчення піклувальника, рішення про влаштування дитини до будинку сімейного типу або прийомної сім'ї, належним чином завірена копія нотаріальної довіреності), оформленого відповідно до законодавства (у разі звернення законного представника або уповноваженої особи)</a:t>
            </a:r>
          </a:p>
          <a:p>
            <a:pPr indent="180000" algn="just"/>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3. Інформація про реєстраційний номер облікової картки платника податків (крім фізичних осіб, які через свої релігійні переконання відмовилися від прийняття реєстраційного номера облікової картки платника податків, офіційно повідомили про це відповідний контролюючий орган та мають про це відмітку в паспорті) щодо особи, стосовно якої подається заява</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12" name="Місце для вмісту 7">
            <a:extLst>
              <a:ext uri="{FF2B5EF4-FFF2-40B4-BE49-F238E27FC236}">
                <a16:creationId xmlns:a16="http://schemas.microsoft.com/office/drawing/2014/main" xmlns="" id="{25BA879F-6716-438C-BFA1-4646B11F6CC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3696" y="297884"/>
            <a:ext cx="4108269" cy="3131116"/>
          </a:xfrm>
          <a:prstGeom prst="rect">
            <a:avLst/>
          </a:prstGeom>
        </p:spPr>
      </p:pic>
      <p:sp>
        <p:nvSpPr>
          <p:cNvPr id="11" name="TextBox 10">
            <a:extLst>
              <a:ext uri="{FF2B5EF4-FFF2-40B4-BE49-F238E27FC236}">
                <a16:creationId xmlns:a16="http://schemas.microsoft.com/office/drawing/2014/main" xmlns="" id="{877EEFEB-F7B0-4697-B7E8-45E7BFA5FFDE}"/>
              </a:ext>
            </a:extLst>
          </p:cNvPr>
          <p:cNvSpPr txBox="1"/>
          <p:nvPr/>
        </p:nvSpPr>
        <p:spPr>
          <a:xfrm>
            <a:off x="5695405" y="5958550"/>
            <a:ext cx="4197532" cy="769441"/>
          </a:xfrm>
          <a:prstGeom prst="rect">
            <a:avLst/>
          </a:prstGeom>
          <a:solidFill>
            <a:srgbClr val="395544"/>
          </a:solidFill>
          <a:ln>
            <a:solidFill>
              <a:schemeClr val="bg1"/>
            </a:solidFill>
          </a:ln>
          <a:effectLst>
            <a:glow rad="101600">
              <a:srgbClr val="395544">
                <a:alpha val="60000"/>
              </a:srgbClr>
            </a:glow>
          </a:effectLst>
        </p:spPr>
        <p:txBody>
          <a:bodyPr wrap="square">
            <a:spAutoFit/>
          </a:bodyPr>
          <a:lstStyle/>
          <a:p>
            <a:pPr algn="ctr"/>
            <a:r>
              <a:rPr lang="uk-UA" sz="1100" dirty="0">
                <a:solidFill>
                  <a:schemeClr val="bg1"/>
                </a:solidFill>
                <a:latin typeface="Times New Roman" panose="02020603050405020304" pitchFamily="18" charset="0"/>
                <a:cs typeface="Times New Roman" panose="02020603050405020304" pitchFamily="18" charset="0"/>
              </a:rPr>
              <a:t>Посилання на інформаційну картку адмінпослуги </a:t>
            </a:r>
            <a:br>
              <a:rPr lang="uk-UA" sz="1100" dirty="0">
                <a:solidFill>
                  <a:schemeClr val="bg1"/>
                </a:solidFill>
                <a:latin typeface="Times New Roman" panose="02020603050405020304" pitchFamily="18" charset="0"/>
                <a:cs typeface="Times New Roman" panose="02020603050405020304" pitchFamily="18" charset="0"/>
              </a:rPr>
            </a:br>
            <a:r>
              <a:rPr lang="az-Latn-AZ" sz="1100" dirty="0">
                <a:solidFill>
                  <a:schemeClr val="bg1"/>
                </a:solidFill>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xmlns="" val="tx"/>
                    </a:ext>
                  </a:extLst>
                </a:hlinkClick>
              </a:rPr>
              <a:t>https://mva.gov.ua/pro-vnesennya-zmin-do-tipovoi-informatsiynoi-kartki-administrativnoi-poslugi-nadannya-vidomostey-z-edinogo-derzhavnogo-reestru-veteraniv-viyni-vid</a:t>
            </a:r>
            <a:endParaRPr lang="uk-UA" sz="1100" dirty="0">
              <a:solidFill>
                <a:schemeClr val="bg1"/>
              </a:solidFill>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xmlns="" id="{25D4A16A-3E39-42C2-AA6E-31D25362BA94}"/>
              </a:ext>
            </a:extLst>
          </p:cNvPr>
          <p:cNvSpPr txBox="1"/>
          <p:nvPr/>
        </p:nvSpPr>
        <p:spPr>
          <a:xfrm>
            <a:off x="9261227" y="160657"/>
            <a:ext cx="2571172" cy="307777"/>
          </a:xfrm>
          <a:prstGeom prst="rect">
            <a:avLst/>
          </a:prstGeom>
          <a:solidFill>
            <a:srgbClr val="395544"/>
          </a:solidFill>
          <a:ln>
            <a:solidFill>
              <a:schemeClr val="bg1"/>
            </a:solidFill>
          </a:ln>
          <a:effectLst>
            <a:glow rad="101600">
              <a:srgbClr val="395544">
                <a:alpha val="60000"/>
              </a:srgbClr>
            </a:glow>
          </a:effectLst>
        </p:spPr>
        <p:txBody>
          <a:bodyPr wrap="square">
            <a:spAutoFit/>
          </a:bodyPr>
          <a:lstStyle/>
          <a:p>
            <a:pPr algn="just"/>
            <a:r>
              <a:rPr lang="uk-UA" sz="1400" b="1" i="0" dirty="0">
                <a:solidFill>
                  <a:schemeClr val="bg1"/>
                </a:solidFill>
                <a:effectLst/>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xmlns="" val="tx"/>
                    </a:ext>
                  </a:extLst>
                </a:hlinkClick>
              </a:rPr>
              <a:t>Ідентифікатор послуги 02266</a:t>
            </a:r>
            <a:endParaRPr lang="uk-UA" sz="1400" b="1" i="0" dirty="0">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7628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C9CE0E4-1FAD-45D1-B94D-CDA87929F9DD}"/>
              </a:ext>
            </a:extLst>
          </p:cNvPr>
          <p:cNvSpPr>
            <a:spLocks noGrp="1"/>
          </p:cNvSpPr>
          <p:nvPr>
            <p:ph type="title"/>
          </p:nvPr>
        </p:nvSpPr>
        <p:spPr/>
        <p:txBody>
          <a:bodyPr/>
          <a:lstStyle/>
          <a:p>
            <a:endParaRPr lang="uk-UA" dirty="0"/>
          </a:p>
        </p:txBody>
      </p:sp>
      <p:pic>
        <p:nvPicPr>
          <p:cNvPr id="4" name="Рисунок 3">
            <a:extLst>
              <a:ext uri="{FF2B5EF4-FFF2-40B4-BE49-F238E27FC236}">
                <a16:creationId xmlns:a16="http://schemas.microsoft.com/office/drawing/2014/main" xmlns="" id="{E32B51F9-F2C9-46C1-8741-9826E27A6A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11" y="0"/>
            <a:ext cx="12188389" cy="6858000"/>
          </a:xfrm>
          <a:prstGeom prst="rect">
            <a:avLst/>
          </a:prstGeom>
        </p:spPr>
      </p:pic>
      <p:sp>
        <p:nvSpPr>
          <p:cNvPr id="27" name="TextBox 26">
            <a:extLst>
              <a:ext uri="{FF2B5EF4-FFF2-40B4-BE49-F238E27FC236}">
                <a16:creationId xmlns:a16="http://schemas.microsoft.com/office/drawing/2014/main" xmlns="" id="{F4160D15-2F07-4313-8BA9-257309C7807E}"/>
              </a:ext>
            </a:extLst>
          </p:cNvPr>
          <p:cNvSpPr txBox="1"/>
          <p:nvPr/>
        </p:nvSpPr>
        <p:spPr>
          <a:xfrm>
            <a:off x="9201728" y="166070"/>
            <a:ext cx="2571172" cy="307777"/>
          </a:xfrm>
          <a:prstGeom prst="rect">
            <a:avLst/>
          </a:prstGeom>
          <a:solidFill>
            <a:srgbClr val="395544"/>
          </a:solidFill>
          <a:ln>
            <a:solidFill>
              <a:schemeClr val="bg1"/>
            </a:solidFill>
          </a:ln>
          <a:effectLst>
            <a:glow rad="101600">
              <a:srgbClr val="395544">
                <a:alpha val="60000"/>
              </a:srgbClr>
            </a:glow>
          </a:effectLst>
        </p:spPr>
        <p:txBody>
          <a:bodyPr wrap="square">
            <a:spAutoFit/>
          </a:bodyPr>
          <a:lstStyle/>
          <a:p>
            <a:pPr algn="just"/>
            <a:r>
              <a:rPr lang="uk-UA" sz="1400" b="1" i="0" dirty="0">
                <a:solidFill>
                  <a:schemeClr val="bg1"/>
                </a:solidFill>
                <a:effectLst/>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xmlns="" val="tx"/>
                    </a:ext>
                  </a:extLst>
                </a:hlinkClick>
              </a:rPr>
              <a:t>Ідентифікатор послуги 02266</a:t>
            </a:r>
            <a:endParaRPr lang="uk-UA" sz="1400" b="1" i="0" dirty="0">
              <a:solidFill>
                <a:schemeClr val="bg1"/>
              </a:solidFill>
              <a:effectLst/>
              <a:latin typeface="Times New Roman" panose="02020603050405020304" pitchFamily="18" charset="0"/>
              <a:cs typeface="Times New Roman" panose="02020603050405020304" pitchFamily="18" charset="0"/>
            </a:endParaRPr>
          </a:p>
        </p:txBody>
      </p:sp>
      <p:sp>
        <p:nvSpPr>
          <p:cNvPr id="23" name="TextBox 22">
            <a:extLst>
              <a:ext uri="{FF2B5EF4-FFF2-40B4-BE49-F238E27FC236}">
                <a16:creationId xmlns:a16="http://schemas.microsoft.com/office/drawing/2014/main" xmlns="" id="{1F6FEA93-F3D4-4CF9-AA61-67C586C4C48F}"/>
              </a:ext>
            </a:extLst>
          </p:cNvPr>
          <p:cNvSpPr txBox="1"/>
          <p:nvPr/>
        </p:nvSpPr>
        <p:spPr>
          <a:xfrm>
            <a:off x="4719936" y="608198"/>
            <a:ext cx="7271657" cy="1938992"/>
          </a:xfrm>
          <a:prstGeom prst="rect">
            <a:avLst/>
          </a:prstGeom>
          <a:solidFill>
            <a:srgbClr val="BCD2C4"/>
          </a:solidFill>
          <a:ln>
            <a:solidFill>
              <a:srgbClr val="395544"/>
            </a:solidFill>
          </a:ln>
          <a:effectLst>
            <a:glow rad="101600">
              <a:srgbClr val="BCD2C4">
                <a:alpha val="60000"/>
              </a:srgbClr>
            </a:glow>
          </a:effectLst>
        </p:spPr>
        <p:txBody>
          <a:bodyPr wrap="square">
            <a:spAutoFit/>
          </a:bodyPr>
          <a:lstStyle/>
          <a:p>
            <a:pPr indent="360000" algn="just"/>
            <a:r>
              <a:rPr lang="uk-UA" sz="1200" b="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Послуга надається автоматизовано членам сімей полонених / зниклих безвісти ветеранів війни:</a:t>
            </a:r>
            <a:endParaRPr lang="uk-UA"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71450" indent="-171450" algn="just">
              <a:buFont typeface="Wingdings" panose="05000000000000000000" pitchFamily="2" charset="2"/>
              <a:buChar char="ü"/>
            </a:pP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чоловіку/дружині;</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71450" indent="-171450" algn="just">
              <a:buFont typeface="Wingdings" panose="05000000000000000000" pitchFamily="2" charset="2"/>
              <a:buChar char="ü"/>
            </a:pP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батькам; </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71450" indent="-171450" algn="just">
              <a:buFont typeface="Wingdings" panose="05000000000000000000" pitchFamily="2" charset="2"/>
              <a:buChar char="ü"/>
            </a:pP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законному представнику дитини (до 18 років);</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71450" indent="-171450" algn="just">
              <a:buFont typeface="Wingdings" panose="05000000000000000000" pitchFamily="2" charset="2"/>
              <a:buChar char="ü"/>
            </a:pP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неодруженим повнолітнім дітям, визнаним особами з інвалідністю з дитинства I та II групи або особами з інвалідністю I групи;</a:t>
            </a:r>
          </a:p>
          <a:p>
            <a:pPr marL="171450" indent="-171450" algn="just">
              <a:buFont typeface="Wingdings" panose="05000000000000000000" pitchFamily="2" charset="2"/>
              <a:buChar char="ü"/>
            </a:pP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особі, яка перебуває під опікою або піклуванням особи, відомості про яку запитуються</a:t>
            </a:r>
            <a:r>
              <a:rPr lang="uk-UA" sz="1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12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їх уповноваженим особам – особи, що діють в інтересах ветерана війни або члена сім’ї загиблого на підставі довіреності, оформленої в установленому порядку; їх законним представникам – батьки, опікуни, піклувальники дитини віком до 18 років, недієздатної особи, особи дієздатність якої обмежена</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26" name="Рисунок 25">
            <a:extLst>
              <a:ext uri="{FF2B5EF4-FFF2-40B4-BE49-F238E27FC236}">
                <a16:creationId xmlns:a16="http://schemas.microsoft.com/office/drawing/2014/main" xmlns="" id="{84B90D16-44ED-48C7-966D-11D9DBF807B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200" y="59856"/>
            <a:ext cx="3762103" cy="2575280"/>
          </a:xfrm>
          <a:prstGeom prst="rect">
            <a:avLst/>
          </a:prstGeom>
        </p:spPr>
      </p:pic>
      <p:sp>
        <p:nvSpPr>
          <p:cNvPr id="11" name="TextBox 10">
            <a:extLst>
              <a:ext uri="{FF2B5EF4-FFF2-40B4-BE49-F238E27FC236}">
                <a16:creationId xmlns:a16="http://schemas.microsoft.com/office/drawing/2014/main" xmlns="" id="{A42347C0-3E07-4CB9-9054-500537F86D7D}"/>
              </a:ext>
            </a:extLst>
          </p:cNvPr>
          <p:cNvSpPr txBox="1"/>
          <p:nvPr/>
        </p:nvSpPr>
        <p:spPr>
          <a:xfrm>
            <a:off x="724988" y="2681541"/>
            <a:ext cx="11266605" cy="3308598"/>
          </a:xfrm>
          <a:prstGeom prst="rect">
            <a:avLst/>
          </a:prstGeom>
          <a:solidFill>
            <a:srgbClr val="E7EDE7"/>
          </a:solidFill>
        </p:spPr>
        <p:txBody>
          <a:bodyPr wrap="square">
            <a:spAutoFit/>
          </a:bodyPr>
          <a:lstStyle/>
          <a:p>
            <a:pPr indent="360000" algn="just"/>
            <a:r>
              <a:rPr lang="uk-UA" sz="1100" b="1" dirty="0">
                <a:latin typeface="Times New Roman" panose="02020603050405020304" pitchFamily="18" charset="0"/>
                <a:cs typeface="Times New Roman" panose="02020603050405020304" pitchFamily="18" charset="0"/>
              </a:rPr>
              <a:t>До запровадження автоматичної верифікації відомостей один із членів сім’ї полоненого або зниклого безвісти ветерана війни для ідентифікації пред’являє адміністратору ЦНАП паспорт, реєстраційний номер облікової картки платника податків (за наявності) та такі підтверджуючі документи: </a:t>
            </a:r>
          </a:p>
          <a:p>
            <a:pPr indent="360000" algn="just"/>
            <a:r>
              <a:rPr lang="uk-UA" sz="11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Документ, що посвідчує особу громадянина України, або тимчасове посвідчення громадянина України (для громадян України), посвідка на постійне проживання, посвідчення біженця, або посвідчення особи, яка потребує додаткового захисту, або документа, який надає повноваження законному представнику або іншому представнику представляти заявника (договір про надання послуг з патронату над дитиною, договір про патронат над дитиною або наказ служби у справах дітей, рішення районної ради про влаштування дитини в сім'ю патронатного вихователя, акт про факт передачі дитини, рішення суду про встановлення опіки, рішення суду про усиновлення, наказ служби у справах дітей, посвідчення опікуна, рішення суду про призначення опікуна, рішення суду про призначення піклувальника, посвідчення піклувальника, рішення про влаштування дитини до будинку сімейного типу або прийомної сім'ї, належним чином завірена копія нотаріальної довіреності), оформленого відповідно до законодавства (у разі звернення законного представника або уповноваженої особи)</a:t>
            </a:r>
            <a:endParaRPr lang="uk-UA" sz="1100" b="1" dirty="0">
              <a:latin typeface="Times New Roman" panose="02020603050405020304" pitchFamily="18" charset="0"/>
              <a:cs typeface="Times New Roman" panose="02020603050405020304" pitchFamily="18" charset="0"/>
            </a:endParaRPr>
          </a:p>
          <a:p>
            <a:pPr marL="171450" indent="-171450" algn="just">
              <a:buFont typeface="Arial" panose="020B0604020202020204" pitchFamily="34" charset="0"/>
              <a:buChar char="•"/>
            </a:pPr>
            <a:r>
              <a:rPr lang="uk-UA" sz="1100" dirty="0">
                <a:latin typeface="Times New Roman" panose="02020603050405020304" pitchFamily="18" charset="0"/>
                <a:cs typeface="Times New Roman" panose="02020603050405020304" pitchFamily="18" charset="0"/>
              </a:rPr>
              <a:t>свідоцтво про шлюб або витяг з Державного реєстру актів цивільного стану громадян про державну реєстрацію шлюбу – для дружини/чоловіка;</a:t>
            </a:r>
          </a:p>
          <a:p>
            <a:pPr marL="171450" indent="-171450" algn="just">
              <a:buFont typeface="Arial" panose="020B0604020202020204" pitchFamily="34" charset="0"/>
              <a:buChar char="•"/>
            </a:pPr>
            <a:r>
              <a:rPr lang="uk-UA" sz="1100" dirty="0">
                <a:latin typeface="Times New Roman" panose="02020603050405020304" pitchFamily="18" charset="0"/>
                <a:cs typeface="Times New Roman" panose="02020603050405020304" pitchFamily="18" charset="0"/>
              </a:rPr>
              <a:t>свідоцтво про народження особи або витяг з Державного реєстру актів цивільного стану громадян про державну реєстрацію народження особи – для батьків;</a:t>
            </a:r>
          </a:p>
          <a:p>
            <a:pPr marL="171450" indent="-171450" algn="just">
              <a:buFont typeface="Arial" panose="020B0604020202020204" pitchFamily="34" charset="0"/>
              <a:buChar char="•"/>
            </a:pPr>
            <a:r>
              <a:rPr lang="uk-UA" sz="1100" dirty="0">
                <a:latin typeface="Times New Roman" panose="02020603050405020304" pitchFamily="18" charset="0"/>
                <a:cs typeface="Times New Roman" panose="02020603050405020304" pitchFamily="18" charset="0"/>
              </a:rPr>
              <a:t>свідоцтво про народження дитини або витяг з Державного реєстру актів цивільного стану громадян про державну реєстрацію народження – для дітей;</a:t>
            </a:r>
          </a:p>
          <a:p>
            <a:pPr marL="171450" indent="-171450" algn="just">
              <a:buFont typeface="Arial" panose="020B0604020202020204" pitchFamily="34" charset="0"/>
              <a:buChar char="•"/>
            </a:pPr>
            <a:r>
              <a:rPr lang="uk-UA" sz="1100" dirty="0">
                <a:latin typeface="Times New Roman" panose="02020603050405020304" pitchFamily="18" charset="0"/>
                <a:cs typeface="Times New Roman" panose="02020603050405020304" pitchFamily="18" charset="0"/>
              </a:rPr>
              <a:t>витяг з рішення експертної команди з оцінювання повсякденного функціонування особи або довідку медико-соціальної експертної комісії – для неодружених повнолітніх дітей, визнаних особами з інвалідністю з дитинства </a:t>
            </a:r>
            <a:r>
              <a:rPr lang="az-Latn-AZ" sz="1100" dirty="0">
                <a:latin typeface="Times New Roman" panose="02020603050405020304" pitchFamily="18" charset="0"/>
                <a:cs typeface="Times New Roman" panose="02020603050405020304" pitchFamily="18" charset="0"/>
              </a:rPr>
              <a:t>I </a:t>
            </a:r>
            <a:r>
              <a:rPr lang="uk-UA" sz="1100" dirty="0">
                <a:latin typeface="Times New Roman" panose="02020603050405020304" pitchFamily="18" charset="0"/>
                <a:cs typeface="Times New Roman" panose="02020603050405020304" pitchFamily="18" charset="0"/>
              </a:rPr>
              <a:t>та </a:t>
            </a:r>
            <a:r>
              <a:rPr lang="az-Latn-AZ" sz="1100" dirty="0">
                <a:latin typeface="Times New Roman" panose="02020603050405020304" pitchFamily="18" charset="0"/>
                <a:cs typeface="Times New Roman" panose="02020603050405020304" pitchFamily="18" charset="0"/>
              </a:rPr>
              <a:t>II </a:t>
            </a:r>
            <a:r>
              <a:rPr lang="uk-UA" sz="1100" dirty="0">
                <a:latin typeface="Times New Roman" panose="02020603050405020304" pitchFamily="18" charset="0"/>
                <a:cs typeface="Times New Roman" panose="02020603050405020304" pitchFamily="18" charset="0"/>
              </a:rPr>
              <a:t>групи або особами з інвалідністю </a:t>
            </a:r>
            <a:r>
              <a:rPr lang="az-Latn-AZ" sz="1100" dirty="0">
                <a:latin typeface="Times New Roman" panose="02020603050405020304" pitchFamily="18" charset="0"/>
                <a:cs typeface="Times New Roman" panose="02020603050405020304" pitchFamily="18" charset="0"/>
              </a:rPr>
              <a:t>I </a:t>
            </a:r>
            <a:r>
              <a:rPr lang="uk-UA" sz="1100" dirty="0">
                <a:latin typeface="Times New Roman" panose="02020603050405020304" pitchFamily="18" charset="0"/>
                <a:cs typeface="Times New Roman" panose="02020603050405020304" pitchFamily="18" charset="0"/>
              </a:rPr>
              <a:t>групи;</a:t>
            </a:r>
          </a:p>
          <a:p>
            <a:pPr marL="171450" indent="-171450" algn="just">
              <a:buFont typeface="Arial" panose="020B0604020202020204" pitchFamily="34" charset="0"/>
              <a:buChar char="•"/>
            </a:pPr>
            <a:r>
              <a:rPr lang="uk-UA" sz="1100" dirty="0">
                <a:latin typeface="Times New Roman" panose="02020603050405020304" pitchFamily="18" charset="0"/>
                <a:cs typeface="Times New Roman" panose="02020603050405020304" pitchFamily="18" charset="0"/>
              </a:rPr>
              <a:t>рішення районної, районної у мм. Києві та Севастополі держадміністрації, виконавчого органу міської, районної у місті (у разі утворення), сільської, селищної ради або суду про встановлення опіки чи піклування над дитиною сиротою, дитиною, позбавленою батьківського піклування – для осіб, які перебували під опікою або піклуванням;</a:t>
            </a:r>
          </a:p>
          <a:p>
            <a:pPr marL="171450" indent="-171450" algn="just">
              <a:buFont typeface="Arial" panose="020B0604020202020204" pitchFamily="34" charset="0"/>
              <a:buChar char="•"/>
            </a:pPr>
            <a:r>
              <a:rPr lang="uk-UA" sz="1100" dirty="0">
                <a:latin typeface="Times New Roman" panose="02020603050405020304" pitchFamily="18" charset="0"/>
                <a:cs typeface="Times New Roman" panose="02020603050405020304" pitchFamily="18" charset="0"/>
              </a:rPr>
              <a:t>витяг з інформаційної системи з питань поводження з військовополоненими або витяг з Єдиного реєстру осіб, зниклих безвісти за</a:t>
            </a:r>
            <a:r>
              <a:rPr lang="en-US" sz="1100" dirty="0">
                <a:latin typeface="Times New Roman" panose="02020603050405020304" pitchFamily="18" charset="0"/>
                <a:cs typeface="Times New Roman" panose="02020603050405020304" pitchFamily="18" charset="0"/>
              </a:rPr>
              <a:t> </a:t>
            </a:r>
            <a:r>
              <a:rPr lang="uk-UA" sz="1100" dirty="0">
                <a:latin typeface="Times New Roman" panose="02020603050405020304" pitchFamily="18" charset="0"/>
                <a:cs typeface="Times New Roman" panose="02020603050405020304" pitchFamily="18" charset="0"/>
              </a:rPr>
              <a:t>особливих обставин, та повідомити реєстраційний номер облікової картки платника податків (крім фізичних осіб, які через свої</a:t>
            </a:r>
            <a:r>
              <a:rPr lang="en-US" sz="1100" dirty="0">
                <a:latin typeface="Times New Roman" panose="02020603050405020304" pitchFamily="18" charset="0"/>
                <a:cs typeface="Times New Roman" panose="02020603050405020304" pitchFamily="18" charset="0"/>
              </a:rPr>
              <a:t> </a:t>
            </a:r>
            <a:r>
              <a:rPr lang="uk-UA" sz="1100" dirty="0">
                <a:latin typeface="Times New Roman" panose="02020603050405020304" pitchFamily="18" charset="0"/>
                <a:cs typeface="Times New Roman" panose="02020603050405020304" pitchFamily="18" charset="0"/>
              </a:rPr>
              <a:t>релігійні переконання відмовилися від прийняття реєстраційного номера облікової картки платника податків) особи, стосовно якої запитується інформація.</a:t>
            </a:r>
          </a:p>
        </p:txBody>
      </p:sp>
      <p:sp>
        <p:nvSpPr>
          <p:cNvPr id="8" name="TextBox 7">
            <a:extLst>
              <a:ext uri="{FF2B5EF4-FFF2-40B4-BE49-F238E27FC236}">
                <a16:creationId xmlns:a16="http://schemas.microsoft.com/office/drawing/2014/main" xmlns="" id="{D71F940C-9F10-4A3F-B128-D99E616BE18C}"/>
              </a:ext>
            </a:extLst>
          </p:cNvPr>
          <p:cNvSpPr txBox="1"/>
          <p:nvPr/>
        </p:nvSpPr>
        <p:spPr>
          <a:xfrm>
            <a:off x="902896" y="6098111"/>
            <a:ext cx="8673737" cy="430887"/>
          </a:xfrm>
          <a:prstGeom prst="rect">
            <a:avLst/>
          </a:prstGeom>
          <a:solidFill>
            <a:srgbClr val="395544"/>
          </a:solidFill>
        </p:spPr>
        <p:txBody>
          <a:bodyPr wrap="square">
            <a:spAutoFit/>
          </a:bodyPr>
          <a:lstStyle/>
          <a:p>
            <a:pPr algn="just"/>
            <a:r>
              <a:rPr lang="uk-UA" sz="1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Ознайомитися з послугою “Надання відомостей з Єдиного державного реєстру ветеранів війни” можливо на порталі-ДІЯ “Гід з державних послуг” </a:t>
            </a:r>
            <a:r>
              <a:rPr lang="az-Latn-AZ" sz="1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xmlns="" val="tx"/>
                    </a:ext>
                  </a:extLst>
                </a:hlinkClick>
              </a:rPr>
              <a:t>https://guide.diia.gov.ua/view/nadannia-vidomostei-z-iedynoho-derzhavnoho-reiestru-veteraniv-viiny-fd191023-5f6a-499a-ad6a-a197c3897fea</a:t>
            </a:r>
            <a:endParaRPr lang="uk-UA" sz="1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3545853"/>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775</TotalTime>
  <Words>941</Words>
  <Application>Microsoft Office PowerPoint</Application>
  <PresentationFormat>Произвольный</PresentationFormat>
  <Paragraphs>36</Paragraphs>
  <Slides>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vt:i4>
      </vt:variant>
    </vt:vector>
  </HeadingPairs>
  <TitlesOfParts>
    <vt:vector size="4" baseType="lpstr">
      <vt:lpstr>Тема Office</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Щиголь Тетяна Влодимирівна</dc:creator>
  <cp:lastModifiedBy>Ковбаса Юнна Сергіївна</cp:lastModifiedBy>
  <cp:revision>14</cp:revision>
  <cp:lastPrinted>2025-06-12T14:07:37Z</cp:lastPrinted>
  <dcterms:created xsi:type="dcterms:W3CDTF">2025-02-19T12:49:46Z</dcterms:created>
  <dcterms:modified xsi:type="dcterms:W3CDTF">2025-06-19T14:06:53Z</dcterms:modified>
</cp:coreProperties>
</file>